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0287000" cx="18288000"/>
  <p:notesSz cx="6858000" cy="9144000"/>
  <p:embeddedFontLst>
    <p:embeddedFont>
      <p:font typeface="Michroma"/>
      <p:regular r:id="rId30"/>
    </p:embeddedFont>
    <p:embeddedFont>
      <p:font typeface="Chakra Petch"/>
      <p:regular r:id="rId31"/>
      <p:bold r:id="rId32"/>
      <p:italic r:id="rId33"/>
      <p:boldItalic r:id="rId34"/>
    </p:embeddedFont>
    <p:embeddedFont>
      <p:font typeface="Tomorrow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hakraPetch-regular.fntdata"/><Relationship Id="rId30" Type="http://schemas.openxmlformats.org/officeDocument/2006/relationships/font" Target="fonts/Michroma-regular.fntdata"/><Relationship Id="rId11" Type="http://schemas.openxmlformats.org/officeDocument/2006/relationships/slide" Target="slides/slide6.xml"/><Relationship Id="rId33" Type="http://schemas.openxmlformats.org/officeDocument/2006/relationships/font" Target="fonts/ChakraPetch-italic.fntdata"/><Relationship Id="rId10" Type="http://schemas.openxmlformats.org/officeDocument/2006/relationships/slide" Target="slides/slide5.xml"/><Relationship Id="rId32" Type="http://schemas.openxmlformats.org/officeDocument/2006/relationships/font" Target="fonts/ChakraPetch-bold.fntdata"/><Relationship Id="rId13" Type="http://schemas.openxmlformats.org/officeDocument/2006/relationships/slide" Target="slides/slide8.xml"/><Relationship Id="rId35" Type="http://schemas.openxmlformats.org/officeDocument/2006/relationships/font" Target="fonts/Tomorrow-regular.fntdata"/><Relationship Id="rId12" Type="http://schemas.openxmlformats.org/officeDocument/2006/relationships/slide" Target="slides/slide7.xml"/><Relationship Id="rId34" Type="http://schemas.openxmlformats.org/officeDocument/2006/relationships/font" Target="fonts/ChakraPetch-boldItalic.fntdata"/><Relationship Id="rId15" Type="http://schemas.openxmlformats.org/officeDocument/2006/relationships/slide" Target="slides/slide10.xml"/><Relationship Id="rId37" Type="http://schemas.openxmlformats.org/officeDocument/2006/relationships/font" Target="fonts/Tomorrow-italic.fntdata"/><Relationship Id="rId14" Type="http://schemas.openxmlformats.org/officeDocument/2006/relationships/slide" Target="slides/slide9.xml"/><Relationship Id="rId36" Type="http://schemas.openxmlformats.org/officeDocument/2006/relationships/font" Target="fonts/Tomorrow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Tomorrow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537368778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537368778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53736877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f537368778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53736877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f537368778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53736877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f537368778_0_5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537368778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f537368778_0_5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537368778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f537368778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f537368778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f537368778_0_5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f537368778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f537368778_0_6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537368778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f537368778_0_6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53736877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f537368778_0_6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537368778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f537368778_0_6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5373687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f537368778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53736877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f537368778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5373687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f53736877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53736877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f537368778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53736877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f537368778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7165200" y="3101400"/>
            <a:ext cx="11122800" cy="7185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61" y="5649000"/>
            <a:ext cx="14740800" cy="4638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406450" y="412500"/>
            <a:ext cx="17475000" cy="9462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1638300" y="1691200"/>
            <a:ext cx="15011400" cy="19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638300" y="3981450"/>
            <a:ext cx="15011400" cy="489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16781467" y="9087337"/>
            <a:ext cx="1097400" cy="6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3.gif"/><Relationship Id="rId5" Type="http://schemas.openxmlformats.org/officeDocument/2006/relationships/image" Target="../media/image3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5.gif"/><Relationship Id="rId5" Type="http://schemas.openxmlformats.org/officeDocument/2006/relationships/image" Target="../media/image3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9.jpg"/><Relationship Id="rId5" Type="http://schemas.openxmlformats.org/officeDocument/2006/relationships/hyperlink" Target="http://www.youtube.com/watch?v=sN_9_E-5sPA" TargetMode="External"/><Relationship Id="rId6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9.jpg"/><Relationship Id="rId5" Type="http://schemas.openxmlformats.org/officeDocument/2006/relationships/image" Target="../media/image35.gif"/><Relationship Id="rId6" Type="http://schemas.openxmlformats.org/officeDocument/2006/relationships/image" Target="../media/image40.gif"/><Relationship Id="rId7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6.gif"/><Relationship Id="rId5" Type="http://schemas.openxmlformats.org/officeDocument/2006/relationships/image" Target="../media/image12.gif"/><Relationship Id="rId6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gif"/><Relationship Id="rId5" Type="http://schemas.openxmlformats.org/officeDocument/2006/relationships/hyperlink" Target="http://www.youtube.com/watch?v=RRc7u8XN1fg" TargetMode="External"/><Relationship Id="rId6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0.png"/><Relationship Id="rId6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9.jpg"/><Relationship Id="rId5" Type="http://schemas.openxmlformats.org/officeDocument/2006/relationships/image" Target="../media/image21.jp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4"/>
          <p:cNvGrpSpPr/>
          <p:nvPr/>
        </p:nvGrpSpPr>
        <p:grpSpPr>
          <a:xfrm>
            <a:off x="732402" y="598912"/>
            <a:ext cx="16823197" cy="8895925"/>
            <a:chOff x="0" y="-192881"/>
            <a:chExt cx="22430929" cy="11861233"/>
          </a:xfrm>
        </p:grpSpPr>
        <p:grpSp>
          <p:nvGrpSpPr>
            <p:cNvPr id="93" name="Google Shape;93;p14"/>
            <p:cNvGrpSpPr/>
            <p:nvPr/>
          </p:nvGrpSpPr>
          <p:grpSpPr>
            <a:xfrm>
              <a:off x="0" y="-192881"/>
              <a:ext cx="22430929" cy="11175444"/>
              <a:chOff x="0" y="-38100"/>
              <a:chExt cx="4430801" cy="2207495"/>
            </a:xfrm>
          </p:grpSpPr>
          <p:sp>
            <p:nvSpPr>
              <p:cNvPr id="94" name="Google Shape;94;p14"/>
              <p:cNvSpPr/>
              <p:nvPr/>
            </p:nvSpPr>
            <p:spPr>
              <a:xfrm>
                <a:off x="0" y="0"/>
                <a:ext cx="4430801" cy="2169395"/>
              </a:xfrm>
              <a:custGeom>
                <a:rect b="b" l="l" r="r" t="t"/>
                <a:pathLst>
                  <a:path extrusionOk="0" h="2169395" w="4430801">
                    <a:moveTo>
                      <a:pt x="0" y="0"/>
                    </a:moveTo>
                    <a:lnTo>
                      <a:pt x="4430801" y="0"/>
                    </a:lnTo>
                    <a:lnTo>
                      <a:pt x="4430801" y="2169395"/>
                    </a:lnTo>
                    <a:lnTo>
                      <a:pt x="0" y="216939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90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95" name="Google Shape;95;p14"/>
              <p:cNvSpPr txBox="1"/>
              <p:nvPr/>
            </p:nvSpPr>
            <p:spPr>
              <a:xfrm>
                <a:off x="0" y="-38100"/>
                <a:ext cx="4430801" cy="22074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4"/>
            <p:cNvGrpSpPr/>
            <p:nvPr/>
          </p:nvGrpSpPr>
          <p:grpSpPr>
            <a:xfrm>
              <a:off x="6380859" y="10103893"/>
              <a:ext cx="9669212" cy="1564459"/>
              <a:chOff x="0" y="-38100"/>
              <a:chExt cx="1909968" cy="309029"/>
            </a:xfrm>
          </p:grpSpPr>
          <p:sp>
            <p:nvSpPr>
              <p:cNvPr id="97" name="Google Shape;97;p14"/>
              <p:cNvSpPr/>
              <p:nvPr/>
            </p:nvSpPr>
            <p:spPr>
              <a:xfrm>
                <a:off x="0" y="0"/>
                <a:ext cx="1909968" cy="270929"/>
              </a:xfrm>
              <a:custGeom>
                <a:rect b="b" l="l" r="r" t="t"/>
                <a:pathLst>
                  <a:path extrusionOk="0" h="270929" w="1909968">
                    <a:moveTo>
                      <a:pt x="106757" y="0"/>
                    </a:moveTo>
                    <a:lnTo>
                      <a:pt x="1803211" y="0"/>
                    </a:lnTo>
                    <a:cubicBezTo>
                      <a:pt x="1831524" y="0"/>
                      <a:pt x="1858678" y="11248"/>
                      <a:pt x="1878699" y="31268"/>
                    </a:cubicBezTo>
                    <a:cubicBezTo>
                      <a:pt x="1898720" y="51289"/>
                      <a:pt x="1909968" y="78443"/>
                      <a:pt x="1909968" y="106757"/>
                    </a:cubicBezTo>
                    <a:lnTo>
                      <a:pt x="1909968" y="164172"/>
                    </a:lnTo>
                    <a:cubicBezTo>
                      <a:pt x="1909968" y="223132"/>
                      <a:pt x="1862171" y="270929"/>
                      <a:pt x="1803211" y="270929"/>
                    </a:cubicBezTo>
                    <a:lnTo>
                      <a:pt x="106757" y="270929"/>
                    </a:lnTo>
                    <a:cubicBezTo>
                      <a:pt x="78443" y="270929"/>
                      <a:pt x="51289" y="259681"/>
                      <a:pt x="31268" y="239661"/>
                    </a:cubicBezTo>
                    <a:cubicBezTo>
                      <a:pt x="11248" y="219640"/>
                      <a:pt x="0" y="192486"/>
                      <a:pt x="0" y="164172"/>
                    </a:cubicBezTo>
                    <a:lnTo>
                      <a:pt x="0" y="106757"/>
                    </a:lnTo>
                    <a:cubicBezTo>
                      <a:pt x="0" y="78443"/>
                      <a:pt x="11248" y="51289"/>
                      <a:pt x="31268" y="31268"/>
                    </a:cubicBezTo>
                    <a:cubicBezTo>
                      <a:pt x="51289" y="11248"/>
                      <a:pt x="78443" y="0"/>
                      <a:pt x="1067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 txBox="1"/>
              <p:nvPr/>
            </p:nvSpPr>
            <p:spPr>
              <a:xfrm>
                <a:off x="0" y="-38100"/>
                <a:ext cx="1909968" cy="3090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" name="Google Shape;99;p14"/>
          <p:cNvSpPr txBox="1"/>
          <p:nvPr/>
        </p:nvSpPr>
        <p:spPr>
          <a:xfrm>
            <a:off x="1630598" y="1141602"/>
            <a:ext cx="15026700" cy="6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16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Atoms to Astronomy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406400" y="8695100"/>
            <a:ext cx="7475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Thinking like an experimentalist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030" y="5903825"/>
            <a:ext cx="4027933" cy="345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375" y="1656903"/>
            <a:ext cx="4027933" cy="321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0036" y="1656900"/>
            <a:ext cx="4027933" cy="321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2700" y="1656892"/>
            <a:ext cx="4027933" cy="3215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4"/>
          <p:cNvGrpSpPr/>
          <p:nvPr/>
        </p:nvGrpSpPr>
        <p:grpSpPr>
          <a:xfrm>
            <a:off x="5518046" y="5959575"/>
            <a:ext cx="7252459" cy="1173352"/>
            <a:chOff x="0" y="-38100"/>
            <a:chExt cx="1910100" cy="309029"/>
          </a:xfrm>
        </p:grpSpPr>
        <p:sp>
          <p:nvSpPr>
            <p:cNvPr id="252" name="Google Shape;252;p24"/>
            <p:cNvSpPr/>
            <p:nvPr/>
          </p:nvSpPr>
          <p:spPr>
            <a:xfrm>
              <a:off x="0" y="0"/>
              <a:ext cx="1909968" cy="270929"/>
            </a:xfrm>
            <a:custGeom>
              <a:rect b="b" l="l" r="r" t="t"/>
              <a:pathLst>
                <a:path extrusionOk="0" h="270929" w="1909968">
                  <a:moveTo>
                    <a:pt x="106757" y="0"/>
                  </a:moveTo>
                  <a:lnTo>
                    <a:pt x="1803211" y="0"/>
                  </a:lnTo>
                  <a:cubicBezTo>
                    <a:pt x="1831524" y="0"/>
                    <a:pt x="1858678" y="11248"/>
                    <a:pt x="1878699" y="31268"/>
                  </a:cubicBezTo>
                  <a:cubicBezTo>
                    <a:pt x="1898720" y="51289"/>
                    <a:pt x="1909968" y="78443"/>
                    <a:pt x="1909968" y="106757"/>
                  </a:cubicBezTo>
                  <a:lnTo>
                    <a:pt x="1909968" y="164172"/>
                  </a:lnTo>
                  <a:cubicBezTo>
                    <a:pt x="1909968" y="223132"/>
                    <a:pt x="1862171" y="270929"/>
                    <a:pt x="1803211" y="270929"/>
                  </a:cubicBezTo>
                  <a:lnTo>
                    <a:pt x="106757" y="270929"/>
                  </a:lnTo>
                  <a:cubicBezTo>
                    <a:pt x="78443" y="270929"/>
                    <a:pt x="51289" y="259681"/>
                    <a:pt x="31268" y="239661"/>
                  </a:cubicBezTo>
                  <a:cubicBezTo>
                    <a:pt x="11248" y="219640"/>
                    <a:pt x="0" y="192486"/>
                    <a:pt x="0" y="164172"/>
                  </a:cubicBezTo>
                  <a:lnTo>
                    <a:pt x="0" y="106757"/>
                  </a:lnTo>
                  <a:cubicBezTo>
                    <a:pt x="0" y="78443"/>
                    <a:pt x="11248" y="51289"/>
                    <a:pt x="31268" y="31268"/>
                  </a:cubicBezTo>
                  <a:cubicBezTo>
                    <a:pt x="51289" y="11248"/>
                    <a:pt x="78443" y="0"/>
                    <a:pt x="106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 txBox="1"/>
            <p:nvPr/>
          </p:nvSpPr>
          <p:spPr>
            <a:xfrm>
              <a:off x="0" y="-38100"/>
              <a:ext cx="19101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24"/>
          <p:cNvSpPr txBox="1"/>
          <p:nvPr/>
        </p:nvSpPr>
        <p:spPr>
          <a:xfrm>
            <a:off x="1549418" y="3780349"/>
            <a:ext cx="15189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Mapping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5591667" y="6289965"/>
            <a:ext cx="710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25"/>
          <p:cNvCxnSpPr/>
          <p:nvPr/>
        </p:nvCxnSpPr>
        <p:spPr>
          <a:xfrm>
            <a:off x="6918593" y="-266191"/>
            <a:ext cx="0" cy="10819382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2" name="Google Shape;262;p25"/>
          <p:cNvSpPr txBox="1"/>
          <p:nvPr/>
        </p:nvSpPr>
        <p:spPr>
          <a:xfrm>
            <a:off x="1283837" y="2571751"/>
            <a:ext cx="44883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02</a:t>
            </a:r>
            <a:endParaRPr/>
          </a:p>
        </p:txBody>
      </p:sp>
      <p:sp>
        <p:nvSpPr>
          <p:cNvPr id="263" name="Google Shape;263;p25"/>
          <p:cNvSpPr txBox="1"/>
          <p:nvPr/>
        </p:nvSpPr>
        <p:spPr>
          <a:xfrm>
            <a:off x="8065075" y="1040400"/>
            <a:ext cx="8734200" cy="7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3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Electricity and Magnetism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6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270" name="Google Shape;270;p26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26"/>
          <p:cNvSpPr txBox="1"/>
          <p:nvPr/>
        </p:nvSpPr>
        <p:spPr>
          <a:xfrm>
            <a:off x="1956333" y="1263306"/>
            <a:ext cx="7688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Confinement</a:t>
            </a:r>
            <a:endParaRPr baseline="30000"/>
          </a:p>
        </p:txBody>
      </p:sp>
      <p:cxnSp>
        <p:nvCxnSpPr>
          <p:cNvPr id="273" name="Google Shape;273;p26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74" name="Google Shape;274;p26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275" name="Google Shape;275;p26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76" name="Google Shape;276;p26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26"/>
          <p:cNvSpPr txBox="1"/>
          <p:nvPr/>
        </p:nvSpPr>
        <p:spPr>
          <a:xfrm>
            <a:off x="2051196" y="4560114"/>
            <a:ext cx="79623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Light atoms can fuse together to release energy. However, it is extremely difficult to get small atoms to move the way we want!</a:t>
            </a:r>
            <a:endParaRPr/>
          </a:p>
        </p:txBody>
      </p:sp>
      <p:sp>
        <p:nvSpPr>
          <p:cNvPr id="278" name="Google Shape;278;p26"/>
          <p:cNvSpPr txBox="1"/>
          <p:nvPr/>
        </p:nvSpPr>
        <p:spPr>
          <a:xfrm>
            <a:off x="2051196" y="6317739"/>
            <a:ext cx="7962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We can use magnets to lead these atoms along different paths!</a:t>
            </a:r>
            <a:endParaRPr/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2425" y="4758425"/>
            <a:ext cx="5979425" cy="40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7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286" name="Google Shape;286;p27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7"/>
          <p:cNvSpPr txBox="1"/>
          <p:nvPr/>
        </p:nvSpPr>
        <p:spPr>
          <a:xfrm>
            <a:off x="1956333" y="1263306"/>
            <a:ext cx="7688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Collision</a:t>
            </a:r>
            <a:endParaRPr baseline="30000"/>
          </a:p>
        </p:txBody>
      </p:sp>
      <p:cxnSp>
        <p:nvCxnSpPr>
          <p:cNvPr id="289" name="Google Shape;289;p27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90" name="Google Shape;290;p27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291" name="Google Shape;291;p27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92" name="Google Shape;292;p27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27"/>
          <p:cNvSpPr txBox="1"/>
          <p:nvPr/>
        </p:nvSpPr>
        <p:spPr>
          <a:xfrm>
            <a:off x="2051196" y="4560114"/>
            <a:ext cx="7962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When we have many particles together, they tend to collide.</a:t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2051196" y="5830439"/>
            <a:ext cx="7962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Collisions always conserve momentum, but the initial and final velocities can vary!</a:t>
            </a:r>
            <a:endParaRPr/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5075" y="4495100"/>
            <a:ext cx="5715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/>
        </p:nvSpPr>
        <p:spPr>
          <a:xfrm>
            <a:off x="2051209" y="7100764"/>
            <a:ext cx="7962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Charged particle collision can be treated as elastic: no energy will be lost!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28"/>
          <p:cNvGrpSpPr/>
          <p:nvPr/>
        </p:nvGrpSpPr>
        <p:grpSpPr>
          <a:xfrm>
            <a:off x="5518046" y="5959575"/>
            <a:ext cx="7252459" cy="1173352"/>
            <a:chOff x="0" y="-38100"/>
            <a:chExt cx="1910100" cy="309029"/>
          </a:xfrm>
        </p:grpSpPr>
        <p:sp>
          <p:nvSpPr>
            <p:cNvPr id="303" name="Google Shape;303;p28"/>
            <p:cNvSpPr/>
            <p:nvPr/>
          </p:nvSpPr>
          <p:spPr>
            <a:xfrm>
              <a:off x="0" y="0"/>
              <a:ext cx="1909968" cy="270929"/>
            </a:xfrm>
            <a:custGeom>
              <a:rect b="b" l="l" r="r" t="t"/>
              <a:pathLst>
                <a:path extrusionOk="0" h="270929" w="1909968">
                  <a:moveTo>
                    <a:pt x="106757" y="0"/>
                  </a:moveTo>
                  <a:lnTo>
                    <a:pt x="1803211" y="0"/>
                  </a:lnTo>
                  <a:cubicBezTo>
                    <a:pt x="1831524" y="0"/>
                    <a:pt x="1858678" y="11248"/>
                    <a:pt x="1878699" y="31268"/>
                  </a:cubicBezTo>
                  <a:cubicBezTo>
                    <a:pt x="1898720" y="51289"/>
                    <a:pt x="1909968" y="78443"/>
                    <a:pt x="1909968" y="106757"/>
                  </a:cubicBezTo>
                  <a:lnTo>
                    <a:pt x="1909968" y="164172"/>
                  </a:lnTo>
                  <a:cubicBezTo>
                    <a:pt x="1909968" y="223132"/>
                    <a:pt x="1862171" y="270929"/>
                    <a:pt x="1803211" y="270929"/>
                  </a:cubicBezTo>
                  <a:lnTo>
                    <a:pt x="106757" y="270929"/>
                  </a:lnTo>
                  <a:cubicBezTo>
                    <a:pt x="78443" y="270929"/>
                    <a:pt x="51289" y="259681"/>
                    <a:pt x="31268" y="239661"/>
                  </a:cubicBezTo>
                  <a:cubicBezTo>
                    <a:pt x="11248" y="219640"/>
                    <a:pt x="0" y="192486"/>
                    <a:pt x="0" y="164172"/>
                  </a:cubicBezTo>
                  <a:lnTo>
                    <a:pt x="0" y="106757"/>
                  </a:lnTo>
                  <a:cubicBezTo>
                    <a:pt x="0" y="78443"/>
                    <a:pt x="11248" y="51289"/>
                    <a:pt x="31268" y="31268"/>
                  </a:cubicBezTo>
                  <a:cubicBezTo>
                    <a:pt x="51289" y="11248"/>
                    <a:pt x="78443" y="0"/>
                    <a:pt x="106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 txBox="1"/>
            <p:nvPr/>
          </p:nvSpPr>
          <p:spPr>
            <a:xfrm>
              <a:off x="0" y="-38100"/>
              <a:ext cx="19101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28"/>
          <p:cNvSpPr txBox="1"/>
          <p:nvPr/>
        </p:nvSpPr>
        <p:spPr>
          <a:xfrm>
            <a:off x="1549418" y="3780349"/>
            <a:ext cx="15189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Interactions</a:t>
            </a:r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5591667" y="6289965"/>
            <a:ext cx="710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9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313" name="Google Shape;313;p29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29"/>
          <p:cNvSpPr txBox="1"/>
          <p:nvPr/>
        </p:nvSpPr>
        <p:spPr>
          <a:xfrm>
            <a:off x="1956333" y="1263306"/>
            <a:ext cx="7688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EM Waves</a:t>
            </a:r>
            <a:endParaRPr baseline="30000"/>
          </a:p>
        </p:txBody>
      </p:sp>
      <p:cxnSp>
        <p:nvCxnSpPr>
          <p:cNvPr id="316" name="Google Shape;316;p29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17" name="Google Shape;317;p29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318" name="Google Shape;318;p29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19" name="Google Shape;319;p29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29"/>
          <p:cNvSpPr txBox="1"/>
          <p:nvPr/>
        </p:nvSpPr>
        <p:spPr>
          <a:xfrm>
            <a:off x="2051196" y="4560114"/>
            <a:ext cx="796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Light is an electromagnetic wave.</a:t>
            </a:r>
            <a:endParaRPr/>
          </a:p>
        </p:txBody>
      </p:sp>
      <p:sp>
        <p:nvSpPr>
          <p:cNvPr id="321" name="Google Shape;321;p29"/>
          <p:cNvSpPr txBox="1"/>
          <p:nvPr/>
        </p:nvSpPr>
        <p:spPr>
          <a:xfrm>
            <a:off x="2051196" y="5199814"/>
            <a:ext cx="796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These waves travel at the speed of light!</a:t>
            </a:r>
            <a:endParaRPr/>
          </a:p>
        </p:txBody>
      </p:sp>
      <p:sp>
        <p:nvSpPr>
          <p:cNvPr id="322" name="Google Shape;322;p29"/>
          <p:cNvSpPr txBox="1"/>
          <p:nvPr/>
        </p:nvSpPr>
        <p:spPr>
          <a:xfrm>
            <a:off x="2051196" y="5839514"/>
            <a:ext cx="7962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Nothing can travel faster than the speed of light in a vacuum.</a:t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2425" y="5630925"/>
            <a:ext cx="6224725" cy="34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700" y="6451825"/>
            <a:ext cx="4762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"/>
            <a:ext cx="18288000" cy="10295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30"/>
          <p:cNvCxnSpPr/>
          <p:nvPr/>
        </p:nvCxnSpPr>
        <p:spPr>
          <a:xfrm>
            <a:off x="6918593" y="-266191"/>
            <a:ext cx="0" cy="10819382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31" name="Google Shape;331;p30"/>
          <p:cNvSpPr txBox="1"/>
          <p:nvPr/>
        </p:nvSpPr>
        <p:spPr>
          <a:xfrm>
            <a:off x="821125" y="2725050"/>
            <a:ext cx="5123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03</a:t>
            </a:r>
            <a:endParaRPr/>
          </a:p>
        </p:txBody>
      </p:sp>
      <p:sp>
        <p:nvSpPr>
          <p:cNvPr id="332" name="Google Shape;332;p30"/>
          <p:cNvSpPr txBox="1"/>
          <p:nvPr/>
        </p:nvSpPr>
        <p:spPr>
          <a:xfrm>
            <a:off x="9104513" y="4023288"/>
            <a:ext cx="68058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3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Gravity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31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339" name="Google Shape;339;p31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31"/>
          <p:cNvSpPr txBox="1"/>
          <p:nvPr/>
        </p:nvSpPr>
        <p:spPr>
          <a:xfrm>
            <a:off x="1400738" y="1201138"/>
            <a:ext cx="88002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Kepler’s Laws</a:t>
            </a:r>
            <a:endParaRPr baseline="30000"/>
          </a:p>
        </p:txBody>
      </p:sp>
      <p:cxnSp>
        <p:nvCxnSpPr>
          <p:cNvPr id="342" name="Google Shape;342;p31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43" name="Google Shape;343;p31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344" name="Google Shape;344;p31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45" name="Google Shape;345;p31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6" name="Google Shape;3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7450" y="4957013"/>
            <a:ext cx="58102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/>
          <p:nvPr/>
        </p:nvSpPr>
        <p:spPr>
          <a:xfrm>
            <a:off x="2051196" y="4560114"/>
            <a:ext cx="796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Kepler’s first law: planetary orbits are elliptical.</a:t>
            </a:r>
            <a:endParaRPr/>
          </a:p>
        </p:txBody>
      </p:sp>
      <p:sp>
        <p:nvSpPr>
          <p:cNvPr id="348" name="Google Shape;348;p31"/>
          <p:cNvSpPr txBox="1"/>
          <p:nvPr/>
        </p:nvSpPr>
        <p:spPr>
          <a:xfrm>
            <a:off x="2051196" y="5429114"/>
            <a:ext cx="7962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Kepler’s second law: orbits sweep out the same area for any given period of time.</a:t>
            </a:r>
            <a:endParaRPr/>
          </a:p>
        </p:txBody>
      </p:sp>
      <p:sp>
        <p:nvSpPr>
          <p:cNvPr id="349" name="Google Shape;349;p31"/>
          <p:cNvSpPr txBox="1"/>
          <p:nvPr/>
        </p:nvSpPr>
        <p:spPr>
          <a:xfrm>
            <a:off x="2051196" y="6566489"/>
            <a:ext cx="79623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Kepler’s third law: the period of an orbit squared is proportional to the cube of the length of the (semi-major) axis of rotation.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2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356" name="Google Shape;356;p32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32"/>
          <p:cNvSpPr txBox="1"/>
          <p:nvPr/>
        </p:nvSpPr>
        <p:spPr>
          <a:xfrm>
            <a:off x="1400738" y="1201138"/>
            <a:ext cx="88002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Newton’s Laws</a:t>
            </a:r>
            <a:endParaRPr baseline="30000"/>
          </a:p>
        </p:txBody>
      </p:sp>
      <p:cxnSp>
        <p:nvCxnSpPr>
          <p:cNvPr id="359" name="Google Shape;359;p32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60" name="Google Shape;360;p32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361" name="Google Shape;361;p32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62" name="Google Shape;362;p32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32"/>
          <p:cNvSpPr txBox="1"/>
          <p:nvPr/>
        </p:nvSpPr>
        <p:spPr>
          <a:xfrm>
            <a:off x="2051196" y="4560114"/>
            <a:ext cx="79623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Newton’s second law: the force on a mass equals the product of its mass and acceleration.</a:t>
            </a:r>
            <a:endParaRPr/>
          </a:p>
        </p:txBody>
      </p:sp>
      <p:sp>
        <p:nvSpPr>
          <p:cNvPr id="364" name="Google Shape;364;p32"/>
          <p:cNvSpPr txBox="1"/>
          <p:nvPr/>
        </p:nvSpPr>
        <p:spPr>
          <a:xfrm>
            <a:off x="2051196" y="6317739"/>
            <a:ext cx="7962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Newton’s third law: for every action (force) there is an equal and opposite reaction.</a:t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2051199" y="7579773"/>
            <a:ext cx="634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Centripetal force: F=mv</a:t>
            </a:r>
            <a:r>
              <a:rPr baseline="30000"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</a:t>
            </a: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/r</a:t>
            </a:r>
            <a:endParaRPr/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0033" y="6910025"/>
            <a:ext cx="2953966" cy="22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2003" y="4043559"/>
            <a:ext cx="3990025" cy="24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5"/>
          <p:cNvGrpSpPr/>
          <p:nvPr/>
        </p:nvGrpSpPr>
        <p:grpSpPr>
          <a:xfrm>
            <a:off x="732402" y="644074"/>
            <a:ext cx="16823197" cy="8854191"/>
            <a:chOff x="0" y="-38100"/>
            <a:chExt cx="4430801" cy="2331968"/>
          </a:xfrm>
        </p:grpSpPr>
        <p:sp>
          <p:nvSpPr>
            <p:cNvPr id="107" name="Google Shape;107;p15"/>
            <p:cNvSpPr/>
            <p:nvPr/>
          </p:nvSpPr>
          <p:spPr>
            <a:xfrm>
              <a:off x="0" y="0"/>
              <a:ext cx="4430801" cy="2293868"/>
            </a:xfrm>
            <a:custGeom>
              <a:rect b="b" l="l" r="r" t="t"/>
              <a:pathLst>
                <a:path extrusionOk="0" h="2293868" w="4430801">
                  <a:moveTo>
                    <a:pt x="0" y="0"/>
                  </a:moveTo>
                  <a:lnTo>
                    <a:pt x="4430801" y="0"/>
                  </a:lnTo>
                  <a:lnTo>
                    <a:pt x="4430801" y="2293868"/>
                  </a:lnTo>
                  <a:lnTo>
                    <a:pt x="0" y="2293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8" name="Google Shape;108;p15"/>
            <p:cNvSpPr txBox="1"/>
            <p:nvPr/>
          </p:nvSpPr>
          <p:spPr>
            <a:xfrm>
              <a:off x="0" y="-38100"/>
              <a:ext cx="4430801" cy="233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5"/>
          <p:cNvSpPr txBox="1"/>
          <p:nvPr/>
        </p:nvSpPr>
        <p:spPr>
          <a:xfrm>
            <a:off x="2862661" y="1976708"/>
            <a:ext cx="125628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Overview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2204694" y="7013936"/>
            <a:ext cx="32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Nuclear Science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762099" y="6690686"/>
            <a:ext cx="320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Electricity and Magnetism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9319471" y="7013936"/>
            <a:ext cx="32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Gravitation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2878129" y="7013936"/>
            <a:ext cx="32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Afterword</a:t>
            </a:r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 flipH="1" rot="10800000">
            <a:off x="3172659" y="5623985"/>
            <a:ext cx="12252680" cy="1905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15" name="Google Shape;115;p15"/>
          <p:cNvGrpSpPr/>
          <p:nvPr/>
        </p:nvGrpSpPr>
        <p:grpSpPr>
          <a:xfrm>
            <a:off x="2862661" y="4679364"/>
            <a:ext cx="1889243" cy="1889243"/>
            <a:chOff x="0" y="0"/>
            <a:chExt cx="812800" cy="812800"/>
          </a:xfrm>
        </p:grpSpPr>
        <p:sp>
          <p:nvSpPr>
            <p:cNvPr id="116" name="Google Shape;116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FFFFFF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76243" y="19098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01</a:t>
              </a:r>
              <a:endParaRPr/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6418779" y="4679364"/>
            <a:ext cx="1889243" cy="1889243"/>
            <a:chOff x="0" y="0"/>
            <a:chExt cx="812800" cy="812800"/>
          </a:xfrm>
        </p:grpSpPr>
        <p:sp>
          <p:nvSpPr>
            <p:cNvPr id="119" name="Google Shape;119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FFFFFF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76200" y="7431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02</a:t>
              </a: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9977438" y="4679364"/>
            <a:ext cx="1889243" cy="1889243"/>
            <a:chOff x="0" y="0"/>
            <a:chExt cx="812800" cy="812800"/>
          </a:xfrm>
        </p:grpSpPr>
        <p:sp>
          <p:nvSpPr>
            <p:cNvPr id="122" name="Google Shape;122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FFFFFF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76254" y="23185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03</a:t>
              </a:r>
              <a:endParaRPr/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13536096" y="4679364"/>
            <a:ext cx="1889243" cy="1889243"/>
            <a:chOff x="0" y="0"/>
            <a:chExt cx="812800" cy="812800"/>
          </a:xfrm>
        </p:grpSpPr>
        <p:sp>
          <p:nvSpPr>
            <p:cNvPr id="125" name="Google Shape;12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FFFFFF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76200" y="23136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04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33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374" name="Google Shape;374;p33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33"/>
          <p:cNvSpPr txBox="1"/>
          <p:nvPr/>
        </p:nvSpPr>
        <p:spPr>
          <a:xfrm>
            <a:off x="1400738" y="1201138"/>
            <a:ext cx="88002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Universal Law</a:t>
            </a:r>
            <a:endParaRPr baseline="30000"/>
          </a:p>
        </p:txBody>
      </p:sp>
      <p:cxnSp>
        <p:nvCxnSpPr>
          <p:cNvPr id="377" name="Google Shape;377;p33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78" name="Google Shape;378;p33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379" name="Google Shape;379;p33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80" name="Google Shape;380;p33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1" name="Google Shape;3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372" y="4777225"/>
            <a:ext cx="6091777" cy="342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tion of a point particle under the influence of a constant central force.  Animation generated on Mathematica." id="382" name="Google Shape;382;p33" title="Motion under constant central force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3850" y="4777225"/>
            <a:ext cx="6091778" cy="34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25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34"/>
          <p:cNvCxnSpPr/>
          <p:nvPr/>
        </p:nvCxnSpPr>
        <p:spPr>
          <a:xfrm>
            <a:off x="6918593" y="-266191"/>
            <a:ext cx="0" cy="10819382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89" name="Google Shape;389;p34"/>
          <p:cNvSpPr txBox="1"/>
          <p:nvPr/>
        </p:nvSpPr>
        <p:spPr>
          <a:xfrm>
            <a:off x="1244537" y="2286001"/>
            <a:ext cx="4507260" cy="5143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04</a:t>
            </a:r>
            <a:endParaRPr/>
          </a:p>
        </p:txBody>
      </p:sp>
      <p:sp>
        <p:nvSpPr>
          <p:cNvPr id="390" name="Google Shape;390;p34"/>
          <p:cNvSpPr txBox="1"/>
          <p:nvPr/>
        </p:nvSpPr>
        <p:spPr>
          <a:xfrm>
            <a:off x="8353228" y="3899413"/>
            <a:ext cx="83082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3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Afterword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5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397" name="Google Shape;397;p35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35"/>
          <p:cNvSpPr txBox="1"/>
          <p:nvPr/>
        </p:nvSpPr>
        <p:spPr>
          <a:xfrm>
            <a:off x="1400738" y="1201138"/>
            <a:ext cx="88002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Relativity</a:t>
            </a:r>
            <a:endParaRPr baseline="30000"/>
          </a:p>
        </p:txBody>
      </p:sp>
      <p:cxnSp>
        <p:nvCxnSpPr>
          <p:cNvPr id="400" name="Google Shape;400;p35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01" name="Google Shape;401;p35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402" name="Google Shape;402;p35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03" name="Google Shape;403;p35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4" name="Google Shape;4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354" y="4084466"/>
            <a:ext cx="3192175" cy="23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213" y="6466600"/>
            <a:ext cx="2701025" cy="27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4925" y="4036000"/>
            <a:ext cx="45720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83726" y="6699855"/>
            <a:ext cx="3192173" cy="2234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36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414" name="Google Shape;414;p36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6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36"/>
          <p:cNvSpPr txBox="1"/>
          <p:nvPr/>
        </p:nvSpPr>
        <p:spPr>
          <a:xfrm>
            <a:off x="1400738" y="1201138"/>
            <a:ext cx="88002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Experiments</a:t>
            </a:r>
            <a:endParaRPr baseline="30000"/>
          </a:p>
        </p:txBody>
      </p:sp>
      <p:cxnSp>
        <p:nvCxnSpPr>
          <p:cNvPr id="417" name="Google Shape;417;p36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18" name="Google Shape;418;p36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419" name="Google Shape;419;p36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20" name="Google Shape;420;p36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1" name="Google Shape;4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600" y="4199975"/>
            <a:ext cx="4434051" cy="29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2072" y="6038094"/>
            <a:ext cx="4954979" cy="278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1028700" y="2780037"/>
            <a:ext cx="1623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6"/>
          <p:cNvCxnSpPr/>
          <p:nvPr/>
        </p:nvCxnSpPr>
        <p:spPr>
          <a:xfrm>
            <a:off x="6918593" y="-266191"/>
            <a:ext cx="0" cy="10819382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3" name="Google Shape;133;p16"/>
          <p:cNvSpPr txBox="1"/>
          <p:nvPr/>
        </p:nvSpPr>
        <p:spPr>
          <a:xfrm>
            <a:off x="1618824" y="2834700"/>
            <a:ext cx="4245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01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7973374" y="2718150"/>
            <a:ext cx="8933100" cy="4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3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Nuclear Science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7"/>
          <p:cNvGrpSpPr/>
          <p:nvPr/>
        </p:nvGrpSpPr>
        <p:grpSpPr>
          <a:xfrm>
            <a:off x="1028700" y="884039"/>
            <a:ext cx="9543707" cy="2215071"/>
            <a:chOff x="0" y="-38100"/>
            <a:chExt cx="2513569" cy="583393"/>
          </a:xfrm>
        </p:grpSpPr>
        <p:sp>
          <p:nvSpPr>
            <p:cNvPr id="141" name="Google Shape;141;p17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0" y="-38100"/>
              <a:ext cx="2513569" cy="583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7"/>
          <p:cNvSpPr txBox="1"/>
          <p:nvPr/>
        </p:nvSpPr>
        <p:spPr>
          <a:xfrm>
            <a:off x="1956333" y="1263306"/>
            <a:ext cx="7688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The Atom</a:t>
            </a:r>
            <a:endParaRPr baseline="30000"/>
          </a:p>
        </p:txBody>
      </p:sp>
      <p:cxnSp>
        <p:nvCxnSpPr>
          <p:cNvPr id="144" name="Google Shape;144;p17"/>
          <p:cNvCxnSpPr/>
          <p:nvPr/>
        </p:nvCxnSpPr>
        <p:spPr>
          <a:xfrm flipH="1" rot="10800000">
            <a:off x="10572437" y="2025805"/>
            <a:ext cx="12252680" cy="1905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45" name="Google Shape;145;p17"/>
          <p:cNvGrpSpPr/>
          <p:nvPr/>
        </p:nvGrpSpPr>
        <p:grpSpPr>
          <a:xfrm>
            <a:off x="1028700" y="3508823"/>
            <a:ext cx="16230600" cy="5963399"/>
            <a:chOff x="0" y="-38100"/>
            <a:chExt cx="4274726" cy="1570607"/>
          </a:xfrm>
        </p:grpSpPr>
        <p:sp>
          <p:nvSpPr>
            <p:cNvPr id="146" name="Google Shape;146;p17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7" name="Google Shape;147;p17"/>
            <p:cNvSpPr txBox="1"/>
            <p:nvPr/>
          </p:nvSpPr>
          <p:spPr>
            <a:xfrm>
              <a:off x="0" y="-38100"/>
              <a:ext cx="4274726" cy="1570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7"/>
          <p:cNvSpPr txBox="1"/>
          <p:nvPr/>
        </p:nvSpPr>
        <p:spPr>
          <a:xfrm>
            <a:off x="2051292" y="4158763"/>
            <a:ext cx="141855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Atoms are made up of positive charge protons and negative charge electrons. All protons lie in the middle of an atom while electrons orbit in clouds.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2051292" y="5859388"/>
            <a:ext cx="1418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175" y="529877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652" y="5905738"/>
            <a:ext cx="3045728" cy="22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2773356" y="8296676"/>
            <a:ext cx="22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Bohr Model</a:t>
            </a:r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4320" y="5627095"/>
            <a:ext cx="2539875" cy="27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7797118" y="8399451"/>
            <a:ext cx="2214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Schrodinger Model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8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161" name="Google Shape;161;p18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8"/>
          <p:cNvSpPr txBox="1"/>
          <p:nvPr/>
        </p:nvSpPr>
        <p:spPr>
          <a:xfrm>
            <a:off x="1956333" y="1263306"/>
            <a:ext cx="7688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Strong Force</a:t>
            </a:r>
            <a:endParaRPr baseline="30000"/>
          </a:p>
        </p:txBody>
      </p:sp>
      <p:cxnSp>
        <p:nvCxnSpPr>
          <p:cNvPr id="164" name="Google Shape;164;p18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65" name="Google Shape;165;p18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166" name="Google Shape;166;p18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7" name="Google Shape;167;p18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8"/>
          <p:cNvSpPr txBox="1"/>
          <p:nvPr/>
        </p:nvSpPr>
        <p:spPr>
          <a:xfrm>
            <a:off x="2051198" y="4560090"/>
            <a:ext cx="101409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strong force keeps the positive charge protons together in the nucleus.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2051292" y="5859388"/>
            <a:ext cx="1418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1956325" y="5859401"/>
            <a:ext cx="97107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“Work” is done by the nucleons (protons and neutrons) through the strong force! Adding more nucleons does more work and thus releases more energy!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9050" y="4776360"/>
            <a:ext cx="3825150" cy="42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9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9"/>
          <p:cNvSpPr txBox="1"/>
          <p:nvPr/>
        </p:nvSpPr>
        <p:spPr>
          <a:xfrm>
            <a:off x="1956333" y="1263306"/>
            <a:ext cx="7688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E=mc</a:t>
            </a:r>
            <a:r>
              <a:rPr baseline="30000"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</a:t>
            </a:r>
            <a:endParaRPr baseline="30000"/>
          </a:p>
        </p:txBody>
      </p:sp>
      <p:cxnSp>
        <p:nvCxnSpPr>
          <p:cNvPr id="181" name="Google Shape;181;p19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82" name="Google Shape;182;p19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183" name="Google Shape;183;p19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4" name="Google Shape;184;p19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19"/>
          <p:cNvSpPr txBox="1"/>
          <p:nvPr/>
        </p:nvSpPr>
        <p:spPr>
          <a:xfrm>
            <a:off x="2051192" y="4560063"/>
            <a:ext cx="141855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Einstein postulated that energy and mass are fundamentally related. Mass can be converted into energy and vice-versa!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2051292" y="5859388"/>
            <a:ext cx="1418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2051297" y="5859419"/>
            <a:ext cx="85218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Energy released by by strong-force interactions is called “binding” energy. Different atoms have different average binding energies.</a:t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8217" y="5486764"/>
            <a:ext cx="5620208" cy="36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0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195" name="Google Shape;195;p20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0"/>
          <p:cNvSpPr txBox="1"/>
          <p:nvPr/>
        </p:nvSpPr>
        <p:spPr>
          <a:xfrm>
            <a:off x="1956333" y="1263306"/>
            <a:ext cx="7688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Fusion</a:t>
            </a:r>
            <a:endParaRPr baseline="30000"/>
          </a:p>
        </p:txBody>
      </p:sp>
      <p:cxnSp>
        <p:nvCxnSpPr>
          <p:cNvPr id="198" name="Google Shape;198;p20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99" name="Google Shape;199;p20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200" name="Google Shape;200;p20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01" name="Google Shape;201;p20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108" y="6768925"/>
            <a:ext cx="2953966" cy="22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2051196" y="4560114"/>
            <a:ext cx="79623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Light atoms can fuse together to release energy. However, it is extremely difficult to get small atoms to fuse!</a:t>
            </a:r>
            <a:endParaRPr/>
          </a:p>
        </p:txBody>
      </p:sp>
      <p:pic>
        <p:nvPicPr>
          <p:cNvPr descr="This video demonstrates the Z Pinch from a strong magnetic field. I used a variety of different power sources and the coil only has 20 turns of enamel copper wire. Im using a RX100V for the high speed at 1000fps. &#10;&#10;I put 30A, ~~4 KA with 1000 Joules and ~~4 KA with 6000 Joules." id="204" name="Google Shape;204;p20" title="Plasma Compression (Z Pinch) Part 1/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14425" y="4611063"/>
            <a:ext cx="6682575" cy="37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1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211" name="Google Shape;211;p21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1"/>
          <p:cNvSpPr txBox="1"/>
          <p:nvPr/>
        </p:nvSpPr>
        <p:spPr>
          <a:xfrm>
            <a:off x="1956333" y="1263306"/>
            <a:ext cx="7688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Materials</a:t>
            </a:r>
            <a:endParaRPr baseline="30000"/>
          </a:p>
        </p:txBody>
      </p:sp>
      <p:cxnSp>
        <p:nvCxnSpPr>
          <p:cNvPr id="214" name="Google Shape;214;p21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15" name="Google Shape;215;p21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216" name="Google Shape;216;p21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7" name="Google Shape;217;p21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0" y="5614075"/>
            <a:ext cx="4780749" cy="35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738875" y="3566151"/>
            <a:ext cx="3121675" cy="41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2288" y="5163249"/>
            <a:ext cx="5322649" cy="29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/>
          <p:cNvGrpSpPr/>
          <p:nvPr/>
        </p:nvGrpSpPr>
        <p:grpSpPr>
          <a:xfrm>
            <a:off x="1028700" y="884038"/>
            <a:ext cx="9544268" cy="2215491"/>
            <a:chOff x="0" y="-38100"/>
            <a:chExt cx="2513700" cy="583500"/>
          </a:xfrm>
        </p:grpSpPr>
        <p:sp>
          <p:nvSpPr>
            <p:cNvPr id="227" name="Google Shape;227;p22"/>
            <p:cNvSpPr/>
            <p:nvPr/>
          </p:nvSpPr>
          <p:spPr>
            <a:xfrm>
              <a:off x="0" y="0"/>
              <a:ext cx="2513569" cy="545293"/>
            </a:xfrm>
            <a:custGeom>
              <a:rect b="b" l="l" r="r" t="t"/>
              <a:pathLst>
                <a:path extrusionOk="0" h="545293" w="2513569">
                  <a:moveTo>
                    <a:pt x="81121" y="0"/>
                  </a:moveTo>
                  <a:lnTo>
                    <a:pt x="2432448" y="0"/>
                  </a:lnTo>
                  <a:cubicBezTo>
                    <a:pt x="2477250" y="0"/>
                    <a:pt x="2513569" y="36319"/>
                    <a:pt x="2513569" y="81121"/>
                  </a:cubicBezTo>
                  <a:lnTo>
                    <a:pt x="2513569" y="464172"/>
                  </a:lnTo>
                  <a:cubicBezTo>
                    <a:pt x="2513569" y="508974"/>
                    <a:pt x="2477250" y="545293"/>
                    <a:pt x="2432448" y="545293"/>
                  </a:cubicBezTo>
                  <a:lnTo>
                    <a:pt x="81121" y="545293"/>
                  </a:lnTo>
                  <a:cubicBezTo>
                    <a:pt x="36319" y="545293"/>
                    <a:pt x="0" y="508974"/>
                    <a:pt x="0" y="464172"/>
                  </a:cubicBezTo>
                  <a:lnTo>
                    <a:pt x="0" y="81121"/>
                  </a:lnTo>
                  <a:cubicBezTo>
                    <a:pt x="0" y="36319"/>
                    <a:pt x="36319" y="0"/>
                    <a:pt x="81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 txBox="1"/>
            <p:nvPr/>
          </p:nvSpPr>
          <p:spPr>
            <a:xfrm>
              <a:off x="0" y="-38100"/>
              <a:ext cx="25137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2"/>
          <p:cNvSpPr txBox="1"/>
          <p:nvPr/>
        </p:nvSpPr>
        <p:spPr>
          <a:xfrm>
            <a:off x="1956333" y="1263306"/>
            <a:ext cx="7688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73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Diffraction</a:t>
            </a:r>
            <a:endParaRPr baseline="30000"/>
          </a:p>
        </p:txBody>
      </p:sp>
      <p:cxnSp>
        <p:nvCxnSpPr>
          <p:cNvPr id="230" name="Google Shape;230;p22"/>
          <p:cNvCxnSpPr/>
          <p:nvPr/>
        </p:nvCxnSpPr>
        <p:spPr>
          <a:xfrm flipH="1" rot="10800000">
            <a:off x="10572437" y="2025955"/>
            <a:ext cx="122526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31" name="Google Shape;231;p22"/>
          <p:cNvGrpSpPr/>
          <p:nvPr/>
        </p:nvGrpSpPr>
        <p:grpSpPr>
          <a:xfrm>
            <a:off x="1028700" y="3508822"/>
            <a:ext cx="16230707" cy="5963438"/>
            <a:chOff x="0" y="-38100"/>
            <a:chExt cx="4274726" cy="1570607"/>
          </a:xfrm>
        </p:grpSpPr>
        <p:sp>
          <p:nvSpPr>
            <p:cNvPr id="232" name="Google Shape;232;p22"/>
            <p:cNvSpPr/>
            <p:nvPr/>
          </p:nvSpPr>
          <p:spPr>
            <a:xfrm>
              <a:off x="0" y="0"/>
              <a:ext cx="4274726" cy="1532507"/>
            </a:xfrm>
            <a:custGeom>
              <a:rect b="b" l="l" r="r" t="t"/>
              <a:pathLst>
                <a:path extrusionOk="0" h="153250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532507"/>
                  </a:lnTo>
                  <a:lnTo>
                    <a:pt x="0" y="153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>
                  <a:alpha val="6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33" name="Google Shape;233;p22"/>
            <p:cNvSpPr txBox="1"/>
            <p:nvPr/>
          </p:nvSpPr>
          <p:spPr>
            <a:xfrm>
              <a:off x="0" y="-38100"/>
              <a:ext cx="42747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4" name="Google Shape;2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000" y="4315000"/>
            <a:ext cx="4573225" cy="305262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2992468" y="7551401"/>
            <a:ext cx="22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Synchrotron</a:t>
            </a:r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827" y="5148886"/>
            <a:ext cx="4191647" cy="37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13076" y="3890850"/>
            <a:ext cx="3649950" cy="51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